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6" r:id="rId4"/>
    <p:sldId id="258" r:id="rId5"/>
    <p:sldId id="260" r:id="rId6"/>
    <p:sldId id="259" r:id="rId7"/>
    <p:sldId id="261" r:id="rId8"/>
    <p:sldId id="262" r:id="rId9"/>
    <p:sldId id="263" r:id="rId10"/>
    <p:sldId id="264" r:id="rId11"/>
    <p:sldId id="265" r:id="rId12"/>
    <p:sldId id="266" r:id="rId13"/>
    <p:sldId id="268" r:id="rId14"/>
    <p:sldId id="269" r:id="rId15"/>
    <p:sldId id="270" r:id="rId16"/>
    <p:sldId id="271" r:id="rId17"/>
    <p:sldId id="272" r:id="rId18"/>
    <p:sldId id="274"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8" d="100"/>
          <a:sy n="48" d="100"/>
        </p:scale>
        <p:origin x="42"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B7266F-8785-4AFB-BCC1-FBBBB8BB8018}"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F312F-ED24-4497-8C71-B6E11731BFBB}" type="slidenum">
              <a:rPr lang="en-US" smtClean="0"/>
              <a:t>‹#›</a:t>
            </a:fld>
            <a:endParaRPr lang="en-US"/>
          </a:p>
        </p:txBody>
      </p:sp>
    </p:spTree>
    <p:extLst>
      <p:ext uri="{BB962C8B-B14F-4D97-AF65-F5344CB8AC3E}">
        <p14:creationId xmlns:p14="http://schemas.microsoft.com/office/powerpoint/2010/main" val="1142658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B7266F-8785-4AFB-BCC1-FBBBB8BB8018}"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F312F-ED24-4497-8C71-B6E11731BFBB}" type="slidenum">
              <a:rPr lang="en-US" smtClean="0"/>
              <a:t>‹#›</a:t>
            </a:fld>
            <a:endParaRPr lang="en-US"/>
          </a:p>
        </p:txBody>
      </p:sp>
    </p:spTree>
    <p:extLst>
      <p:ext uri="{BB962C8B-B14F-4D97-AF65-F5344CB8AC3E}">
        <p14:creationId xmlns:p14="http://schemas.microsoft.com/office/powerpoint/2010/main" val="2489068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B7266F-8785-4AFB-BCC1-FBBBB8BB8018}"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F312F-ED24-4497-8C71-B6E11731BFBB}" type="slidenum">
              <a:rPr lang="en-US" smtClean="0"/>
              <a:t>‹#›</a:t>
            </a:fld>
            <a:endParaRPr lang="en-US"/>
          </a:p>
        </p:txBody>
      </p:sp>
    </p:spTree>
    <p:extLst>
      <p:ext uri="{BB962C8B-B14F-4D97-AF65-F5344CB8AC3E}">
        <p14:creationId xmlns:p14="http://schemas.microsoft.com/office/powerpoint/2010/main" val="203228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B7266F-8785-4AFB-BCC1-FBBBB8BB8018}"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F312F-ED24-4497-8C71-B6E11731BFBB}" type="slidenum">
              <a:rPr lang="en-US" smtClean="0"/>
              <a:t>‹#›</a:t>
            </a:fld>
            <a:endParaRPr lang="en-US"/>
          </a:p>
        </p:txBody>
      </p:sp>
    </p:spTree>
    <p:extLst>
      <p:ext uri="{BB962C8B-B14F-4D97-AF65-F5344CB8AC3E}">
        <p14:creationId xmlns:p14="http://schemas.microsoft.com/office/powerpoint/2010/main" val="767156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B7266F-8785-4AFB-BCC1-FBBBB8BB8018}"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F312F-ED24-4497-8C71-B6E11731BFBB}" type="slidenum">
              <a:rPr lang="en-US" smtClean="0"/>
              <a:t>‹#›</a:t>
            </a:fld>
            <a:endParaRPr lang="en-US"/>
          </a:p>
        </p:txBody>
      </p:sp>
    </p:spTree>
    <p:extLst>
      <p:ext uri="{BB962C8B-B14F-4D97-AF65-F5344CB8AC3E}">
        <p14:creationId xmlns:p14="http://schemas.microsoft.com/office/powerpoint/2010/main" val="574654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B7266F-8785-4AFB-BCC1-FBBBB8BB8018}" type="datetimeFigureOut">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F312F-ED24-4497-8C71-B6E11731BFBB}" type="slidenum">
              <a:rPr lang="en-US" smtClean="0"/>
              <a:t>‹#›</a:t>
            </a:fld>
            <a:endParaRPr lang="en-US"/>
          </a:p>
        </p:txBody>
      </p:sp>
    </p:spTree>
    <p:extLst>
      <p:ext uri="{BB962C8B-B14F-4D97-AF65-F5344CB8AC3E}">
        <p14:creationId xmlns:p14="http://schemas.microsoft.com/office/powerpoint/2010/main" val="3632727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B7266F-8785-4AFB-BCC1-FBBBB8BB8018}" type="datetimeFigureOut">
              <a:rPr lang="en-US" smtClean="0"/>
              <a:t>7/26/2017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5F312F-ED24-4497-8C71-B6E11731BFBB}" type="slidenum">
              <a:rPr lang="en-US" smtClean="0"/>
              <a:t>‹#›</a:t>
            </a:fld>
            <a:endParaRPr lang="en-US"/>
          </a:p>
        </p:txBody>
      </p:sp>
    </p:spTree>
    <p:extLst>
      <p:ext uri="{BB962C8B-B14F-4D97-AF65-F5344CB8AC3E}">
        <p14:creationId xmlns:p14="http://schemas.microsoft.com/office/powerpoint/2010/main" val="3102455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B7266F-8785-4AFB-BCC1-FBBBB8BB8018}" type="datetimeFigureOut">
              <a:rPr lang="en-US" smtClean="0"/>
              <a:t>7/26/2017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5F312F-ED24-4497-8C71-B6E11731BFBB}" type="slidenum">
              <a:rPr lang="en-US" smtClean="0"/>
              <a:t>‹#›</a:t>
            </a:fld>
            <a:endParaRPr lang="en-US"/>
          </a:p>
        </p:txBody>
      </p:sp>
    </p:spTree>
    <p:extLst>
      <p:ext uri="{BB962C8B-B14F-4D97-AF65-F5344CB8AC3E}">
        <p14:creationId xmlns:p14="http://schemas.microsoft.com/office/powerpoint/2010/main" val="3490957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7266F-8785-4AFB-BCC1-FBBBB8BB8018}" type="datetimeFigureOut">
              <a:rPr lang="en-US" smtClean="0"/>
              <a:t>7/26/2017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5F312F-ED24-4497-8C71-B6E11731BFBB}" type="slidenum">
              <a:rPr lang="en-US" smtClean="0"/>
              <a:t>‹#›</a:t>
            </a:fld>
            <a:endParaRPr lang="en-US"/>
          </a:p>
        </p:txBody>
      </p:sp>
    </p:spTree>
    <p:extLst>
      <p:ext uri="{BB962C8B-B14F-4D97-AF65-F5344CB8AC3E}">
        <p14:creationId xmlns:p14="http://schemas.microsoft.com/office/powerpoint/2010/main" val="3067037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B7266F-8785-4AFB-BCC1-FBBBB8BB8018}" type="datetimeFigureOut">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F312F-ED24-4497-8C71-B6E11731BFBB}" type="slidenum">
              <a:rPr lang="en-US" smtClean="0"/>
              <a:t>‹#›</a:t>
            </a:fld>
            <a:endParaRPr lang="en-US"/>
          </a:p>
        </p:txBody>
      </p:sp>
    </p:spTree>
    <p:extLst>
      <p:ext uri="{BB962C8B-B14F-4D97-AF65-F5344CB8AC3E}">
        <p14:creationId xmlns:p14="http://schemas.microsoft.com/office/powerpoint/2010/main" val="2115681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B7266F-8785-4AFB-BCC1-FBBBB8BB8018}" type="datetimeFigureOut">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F312F-ED24-4497-8C71-B6E11731BFBB}" type="slidenum">
              <a:rPr lang="en-US" smtClean="0"/>
              <a:t>‹#›</a:t>
            </a:fld>
            <a:endParaRPr lang="en-US"/>
          </a:p>
        </p:txBody>
      </p:sp>
    </p:spTree>
    <p:extLst>
      <p:ext uri="{BB962C8B-B14F-4D97-AF65-F5344CB8AC3E}">
        <p14:creationId xmlns:p14="http://schemas.microsoft.com/office/powerpoint/2010/main" val="4121186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7266F-8785-4AFB-BCC1-FBBBB8BB8018}" type="datetimeFigureOut">
              <a:rPr lang="en-US" smtClean="0"/>
              <a:t>7/26/2017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312F-ED24-4497-8C71-B6E11731BFBB}" type="slidenum">
              <a:rPr lang="en-US" smtClean="0"/>
              <a:t>‹#›</a:t>
            </a:fld>
            <a:endParaRPr lang="en-US"/>
          </a:p>
        </p:txBody>
      </p:sp>
    </p:spTree>
    <p:extLst>
      <p:ext uri="{BB962C8B-B14F-4D97-AF65-F5344CB8AC3E}">
        <p14:creationId xmlns:p14="http://schemas.microsoft.com/office/powerpoint/2010/main" val="2604948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dyLYbvZIYo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93699" y="1502191"/>
            <a:ext cx="7840394" cy="2387600"/>
          </a:xfrm>
          <a:noFill/>
        </p:spPr>
        <p:txBody>
          <a:bodyPr>
            <a:normAutofit fontScale="90000"/>
          </a:bodyPr>
          <a:lstStyle/>
          <a:p>
            <a:r>
              <a:rPr lang="en-US" dirty="0" smtClean="0">
                <a:solidFill>
                  <a:srgbClr val="FF0000"/>
                </a:solidFill>
              </a:rPr>
              <a:t>Modeling Newton’s Universal Law of Gravitation</a:t>
            </a:r>
            <a:endParaRPr lang="en-US" dirty="0">
              <a:solidFill>
                <a:srgbClr val="FF0000"/>
              </a:solidFill>
            </a:endParaRPr>
          </a:p>
        </p:txBody>
      </p:sp>
      <p:sp>
        <p:nvSpPr>
          <p:cNvPr id="3" name="Subtitle 2"/>
          <p:cNvSpPr>
            <a:spLocks noGrp="1"/>
          </p:cNvSpPr>
          <p:nvPr>
            <p:ph type="subTitle" idx="1"/>
          </p:nvPr>
        </p:nvSpPr>
        <p:spPr>
          <a:xfrm>
            <a:off x="3441896" y="3784918"/>
            <a:ext cx="9144000" cy="1655762"/>
          </a:xfrm>
        </p:spPr>
        <p:txBody>
          <a:bodyPr>
            <a:normAutofit lnSpcReduction="10000"/>
          </a:bodyPr>
          <a:lstStyle/>
          <a:p>
            <a:r>
              <a:rPr lang="en-US" dirty="0" smtClean="0">
                <a:solidFill>
                  <a:srgbClr val="FF0000"/>
                </a:solidFill>
              </a:rPr>
              <a:t>*with REAL astronomical data!*</a:t>
            </a:r>
          </a:p>
          <a:p>
            <a:endParaRPr lang="en-US" dirty="0">
              <a:solidFill>
                <a:srgbClr val="FF0000"/>
              </a:solidFill>
            </a:endParaRPr>
          </a:p>
          <a:p>
            <a:r>
              <a:rPr lang="en-US" dirty="0" smtClean="0">
                <a:solidFill>
                  <a:srgbClr val="FF0000"/>
                </a:solidFill>
              </a:rPr>
              <a:t>Lucas Walker, AAPT Summer Meeting 2017</a:t>
            </a:r>
          </a:p>
          <a:p>
            <a:r>
              <a:rPr lang="en-US" dirty="0" smtClean="0">
                <a:solidFill>
                  <a:srgbClr val="FF0000"/>
                </a:solidFill>
              </a:rPr>
              <a:t>Weston High School - Weston, CT</a:t>
            </a:r>
          </a:p>
        </p:txBody>
      </p:sp>
    </p:spTree>
    <p:extLst>
      <p:ext uri="{BB962C8B-B14F-4D97-AF65-F5344CB8AC3E}">
        <p14:creationId xmlns:p14="http://schemas.microsoft.com/office/powerpoint/2010/main" val="759104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25974"/>
            <a:ext cx="10515600" cy="1325563"/>
          </a:xfrm>
        </p:spPr>
        <p:txBody>
          <a:bodyPr/>
          <a:lstStyle/>
          <a:p>
            <a:pPr algn="ctr"/>
            <a:r>
              <a:rPr lang="en-US" dirty="0" smtClean="0">
                <a:solidFill>
                  <a:schemeClr val="accent2"/>
                </a:solidFill>
              </a:rPr>
              <a:t>Collect Data, Plot It, and Model</a:t>
            </a:r>
            <a:endParaRPr lang="en-US" dirty="0">
              <a:solidFill>
                <a:schemeClr val="accent2"/>
              </a:solidFill>
            </a:endParaRPr>
          </a:p>
        </p:txBody>
      </p:sp>
      <p:pic>
        <p:nvPicPr>
          <p:cNvPr id="6" name="Picture 5"/>
          <p:cNvPicPr>
            <a:picLocks noChangeAspect="1"/>
          </p:cNvPicPr>
          <p:nvPr/>
        </p:nvPicPr>
        <p:blipFill>
          <a:blip r:embed="rId2"/>
          <a:stretch>
            <a:fillRect/>
          </a:stretch>
        </p:blipFill>
        <p:spPr>
          <a:xfrm>
            <a:off x="1862136" y="1135086"/>
            <a:ext cx="8467725" cy="5314950"/>
          </a:xfrm>
          <a:prstGeom prst="rect">
            <a:avLst/>
          </a:prstGeom>
        </p:spPr>
      </p:pic>
    </p:spTree>
    <p:extLst>
      <p:ext uri="{BB962C8B-B14F-4D97-AF65-F5344CB8AC3E}">
        <p14:creationId xmlns:p14="http://schemas.microsoft.com/office/powerpoint/2010/main" val="3026259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Collect Data, Plot It, and Model</a:t>
            </a:r>
            <a:endParaRPr lang="en-US" dirty="0">
              <a:solidFill>
                <a:schemeClr val="accent2"/>
              </a:solidFill>
            </a:endParaRPr>
          </a:p>
        </p:txBody>
      </p:sp>
      <p:sp>
        <p:nvSpPr>
          <p:cNvPr id="3" name="Content Placeholder 2"/>
          <p:cNvSpPr>
            <a:spLocks noGrp="1"/>
          </p:cNvSpPr>
          <p:nvPr>
            <p:ph idx="1"/>
          </p:nvPr>
        </p:nvSpPr>
        <p:spPr>
          <a:xfrm>
            <a:off x="275492" y="1488001"/>
            <a:ext cx="5098366" cy="4870596"/>
          </a:xfrm>
        </p:spPr>
        <p:txBody>
          <a:bodyPr>
            <a:normAutofit fontScale="92500"/>
          </a:bodyPr>
          <a:lstStyle/>
          <a:p>
            <a:r>
              <a:rPr lang="en-US" dirty="0" smtClean="0">
                <a:solidFill>
                  <a:schemeClr val="accent2"/>
                </a:solidFill>
              </a:rPr>
              <a:t>Search systems with 5 or more objects</a:t>
            </a:r>
          </a:p>
          <a:p>
            <a:r>
              <a:rPr lang="en-US" dirty="0" smtClean="0">
                <a:solidFill>
                  <a:schemeClr val="accent2"/>
                </a:solidFill>
              </a:rPr>
              <a:t>Record orbital radius and orbital period for each object</a:t>
            </a:r>
          </a:p>
          <a:p>
            <a:r>
              <a:rPr lang="en-US" dirty="0" smtClean="0">
                <a:solidFill>
                  <a:schemeClr val="accent2"/>
                </a:solidFill>
              </a:rPr>
              <a:t>Students use uniform acceleration equations to calculate acceleration = gravitational intensity.</a:t>
            </a:r>
            <a:endParaRPr lang="en-US" dirty="0">
              <a:solidFill>
                <a:schemeClr val="accent2"/>
              </a:solidFill>
            </a:endParaRPr>
          </a:p>
          <a:p>
            <a:r>
              <a:rPr lang="en-US" dirty="0" smtClean="0">
                <a:solidFill>
                  <a:schemeClr val="accent2"/>
                </a:solidFill>
              </a:rPr>
              <a:t>Repeated calculations is a great opportunity to use a spreadsheet and do some programming! Use as many steps as is appropriate for your students!</a:t>
            </a:r>
          </a:p>
        </p:txBody>
      </p:sp>
      <p:pic>
        <p:nvPicPr>
          <p:cNvPr id="4" name="Picture 3"/>
          <p:cNvPicPr>
            <a:picLocks noChangeAspect="1"/>
          </p:cNvPicPr>
          <p:nvPr/>
        </p:nvPicPr>
        <p:blipFill>
          <a:blip r:embed="rId2"/>
          <a:stretch>
            <a:fillRect/>
          </a:stretch>
        </p:blipFill>
        <p:spPr>
          <a:xfrm>
            <a:off x="5373858" y="2126786"/>
            <a:ext cx="6770059" cy="2909447"/>
          </a:xfrm>
          <a:prstGeom prst="rect">
            <a:avLst/>
          </a:prstGeom>
        </p:spPr>
      </p:pic>
    </p:spTree>
    <p:extLst>
      <p:ext uri="{BB962C8B-B14F-4D97-AF65-F5344CB8AC3E}">
        <p14:creationId xmlns:p14="http://schemas.microsoft.com/office/powerpoint/2010/main" val="1928428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3793" y="46587"/>
            <a:ext cx="10515600" cy="1325563"/>
          </a:xfrm>
        </p:spPr>
        <p:txBody>
          <a:bodyPr/>
          <a:lstStyle/>
          <a:p>
            <a:pPr algn="ctr"/>
            <a:r>
              <a:rPr lang="en-US" dirty="0" smtClean="0">
                <a:solidFill>
                  <a:schemeClr val="accent2"/>
                </a:solidFill>
              </a:rPr>
              <a:t>Collect Data, Plot It, and Model</a:t>
            </a:r>
            <a:endParaRPr lang="en-US" dirty="0">
              <a:solidFill>
                <a:schemeClr val="accent2"/>
              </a:solidFill>
            </a:endParaRPr>
          </a:p>
        </p:txBody>
      </p:sp>
      <p:sp>
        <p:nvSpPr>
          <p:cNvPr id="3" name="Content Placeholder 2"/>
          <p:cNvSpPr>
            <a:spLocks noGrp="1"/>
          </p:cNvSpPr>
          <p:nvPr>
            <p:ph idx="1"/>
          </p:nvPr>
        </p:nvSpPr>
        <p:spPr>
          <a:xfrm>
            <a:off x="219222" y="1094106"/>
            <a:ext cx="5098366" cy="4870596"/>
          </a:xfrm>
        </p:spPr>
        <p:txBody>
          <a:bodyPr>
            <a:normAutofit/>
          </a:bodyPr>
          <a:lstStyle/>
          <a:p>
            <a:r>
              <a:rPr lang="en-US" dirty="0" smtClean="0">
                <a:solidFill>
                  <a:schemeClr val="accent2"/>
                </a:solidFill>
              </a:rPr>
              <a:t>Plot gravitational intensity vs. radius</a:t>
            </a:r>
          </a:p>
          <a:p>
            <a:r>
              <a:rPr lang="en-US" dirty="0" smtClean="0">
                <a:solidFill>
                  <a:schemeClr val="accent2"/>
                </a:solidFill>
              </a:rPr>
              <a:t>Conclude that acceleration of a planet is inversely proportional to the square of its orbital radius.</a:t>
            </a:r>
          </a:p>
          <a:p>
            <a:r>
              <a:rPr lang="en-US" dirty="0" smtClean="0">
                <a:solidFill>
                  <a:schemeClr val="accent2"/>
                </a:solidFill>
              </a:rPr>
              <a:t>(I know I am cheating and I don’t care – with my Honors class I did a side project about how Kepler actually figured this out.)</a:t>
            </a:r>
          </a:p>
        </p:txBody>
      </p:sp>
      <p:pic>
        <p:nvPicPr>
          <p:cNvPr id="5" name="Picture 4"/>
          <p:cNvPicPr>
            <a:picLocks noChangeAspect="1"/>
          </p:cNvPicPr>
          <p:nvPr/>
        </p:nvPicPr>
        <p:blipFill>
          <a:blip r:embed="rId2"/>
          <a:stretch>
            <a:fillRect/>
          </a:stretch>
        </p:blipFill>
        <p:spPr>
          <a:xfrm>
            <a:off x="5118296" y="1154254"/>
            <a:ext cx="6883730" cy="4441116"/>
          </a:xfrm>
          <a:prstGeom prst="rect">
            <a:avLst/>
          </a:prstGeom>
        </p:spPr>
      </p:pic>
      <p:sp>
        <p:nvSpPr>
          <p:cNvPr id="6" name="TextBox 5"/>
          <p:cNvSpPr txBox="1"/>
          <p:nvPr/>
        </p:nvSpPr>
        <p:spPr>
          <a:xfrm>
            <a:off x="5118296" y="5780036"/>
            <a:ext cx="7272997" cy="369332"/>
          </a:xfrm>
          <a:prstGeom prst="rect">
            <a:avLst/>
          </a:prstGeom>
          <a:noFill/>
        </p:spPr>
        <p:txBody>
          <a:bodyPr wrap="square" rtlCol="0">
            <a:spAutoFit/>
          </a:bodyPr>
          <a:lstStyle/>
          <a:p>
            <a:r>
              <a:rPr lang="en-US" dirty="0" smtClean="0">
                <a:solidFill>
                  <a:schemeClr val="accent2"/>
                </a:solidFill>
              </a:rPr>
              <a:t>**</a:t>
            </a:r>
            <a:r>
              <a:rPr lang="en-US" dirty="0" err="1" smtClean="0">
                <a:solidFill>
                  <a:schemeClr val="accent2"/>
                </a:solidFill>
              </a:rPr>
              <a:t>Desmos</a:t>
            </a:r>
            <a:r>
              <a:rPr lang="en-US" dirty="0" smtClean="0">
                <a:solidFill>
                  <a:schemeClr val="accent2"/>
                </a:solidFill>
              </a:rPr>
              <a:t> Graphing Calculator is your web-based data analysis solution!**</a:t>
            </a:r>
            <a:endParaRPr lang="en-US" dirty="0">
              <a:solidFill>
                <a:schemeClr val="accent2"/>
              </a:solidFill>
            </a:endParaRPr>
          </a:p>
        </p:txBody>
      </p:sp>
    </p:spTree>
    <p:extLst>
      <p:ext uri="{BB962C8B-B14F-4D97-AF65-F5344CB8AC3E}">
        <p14:creationId xmlns:p14="http://schemas.microsoft.com/office/powerpoint/2010/main" val="407627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Interpret Constants and Generalize</a:t>
            </a:r>
            <a:endParaRPr lang="en-US" dirty="0">
              <a:solidFill>
                <a:schemeClr val="accent2"/>
              </a:solidFill>
            </a:endParaRPr>
          </a:p>
        </p:txBody>
      </p:sp>
      <p:sp>
        <p:nvSpPr>
          <p:cNvPr id="3" name="Content Placeholder 2"/>
          <p:cNvSpPr>
            <a:spLocks noGrp="1"/>
          </p:cNvSpPr>
          <p:nvPr>
            <p:ph idx="1"/>
          </p:nvPr>
        </p:nvSpPr>
        <p:spPr>
          <a:xfrm>
            <a:off x="838200" y="1825625"/>
            <a:ext cx="10515600" cy="3787384"/>
          </a:xfrm>
        </p:spPr>
        <p:txBody>
          <a:bodyPr/>
          <a:lstStyle/>
          <a:p>
            <a:r>
              <a:rPr lang="en-US" dirty="0" smtClean="0">
                <a:solidFill>
                  <a:schemeClr val="accent2"/>
                </a:solidFill>
              </a:rPr>
              <a:t>We now have 6-8 sets of data on solar systems whose planets all follow the relationship g = b/r</a:t>
            </a:r>
            <a:r>
              <a:rPr lang="en-US" baseline="30000" dirty="0" smtClean="0">
                <a:solidFill>
                  <a:schemeClr val="accent2"/>
                </a:solidFill>
              </a:rPr>
              <a:t>2</a:t>
            </a:r>
            <a:r>
              <a:rPr lang="en-US" dirty="0" smtClean="0">
                <a:solidFill>
                  <a:schemeClr val="accent2"/>
                </a:solidFill>
              </a:rPr>
              <a:t> where b is a constant</a:t>
            </a:r>
          </a:p>
          <a:p>
            <a:r>
              <a:rPr lang="en-US" dirty="0" smtClean="0">
                <a:solidFill>
                  <a:schemeClr val="accent2"/>
                </a:solidFill>
              </a:rPr>
              <a:t>Multiplying both sides by mass of planet m would give F = b(m/r</a:t>
            </a:r>
            <a:r>
              <a:rPr lang="en-US" baseline="30000" dirty="0" smtClean="0">
                <a:solidFill>
                  <a:schemeClr val="accent2"/>
                </a:solidFill>
              </a:rPr>
              <a:t>2</a:t>
            </a:r>
            <a:r>
              <a:rPr lang="en-US" dirty="0" smtClean="0">
                <a:solidFill>
                  <a:schemeClr val="accent2"/>
                </a:solidFill>
              </a:rPr>
              <a:t>)</a:t>
            </a:r>
            <a:endParaRPr lang="en-US" dirty="0">
              <a:solidFill>
                <a:schemeClr val="accent2"/>
              </a:solidFill>
            </a:endParaRPr>
          </a:p>
          <a:p>
            <a:r>
              <a:rPr lang="en-US" dirty="0" smtClean="0">
                <a:solidFill>
                  <a:schemeClr val="accent2"/>
                </a:solidFill>
              </a:rPr>
              <a:t>What could the constant represent – what else affects gravitational force?</a:t>
            </a:r>
          </a:p>
          <a:p>
            <a:r>
              <a:rPr lang="en-US" dirty="0" smtClean="0">
                <a:solidFill>
                  <a:schemeClr val="accent2"/>
                </a:solidFill>
              </a:rPr>
              <a:t>Provisionally then we go with F = Mm/r</a:t>
            </a:r>
            <a:r>
              <a:rPr lang="en-US" baseline="30000" dirty="0" smtClean="0">
                <a:solidFill>
                  <a:schemeClr val="accent2"/>
                </a:solidFill>
              </a:rPr>
              <a:t>2</a:t>
            </a:r>
            <a:r>
              <a:rPr lang="en-US" dirty="0" smtClean="0">
                <a:solidFill>
                  <a:schemeClr val="accent2"/>
                </a:solidFill>
              </a:rPr>
              <a:t>. This equation both reflects everything we qualitatively understand about how gravity works AND our quantitative data from exoplanets.</a:t>
            </a:r>
            <a:endParaRPr lang="en-US" dirty="0">
              <a:solidFill>
                <a:schemeClr val="accent2"/>
              </a:solidFill>
            </a:endParaRPr>
          </a:p>
        </p:txBody>
      </p:sp>
    </p:spTree>
    <p:extLst>
      <p:ext uri="{BB962C8B-B14F-4D97-AF65-F5344CB8AC3E}">
        <p14:creationId xmlns:p14="http://schemas.microsoft.com/office/powerpoint/2010/main" val="359885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1211" y="0"/>
            <a:ext cx="10515600" cy="1325563"/>
          </a:xfrm>
        </p:spPr>
        <p:txBody>
          <a:bodyPr/>
          <a:lstStyle/>
          <a:p>
            <a:pPr algn="ctr"/>
            <a:r>
              <a:rPr lang="en-US" dirty="0" smtClean="0">
                <a:solidFill>
                  <a:schemeClr val="accent2"/>
                </a:solidFill>
              </a:rPr>
              <a:t>Test Model</a:t>
            </a:r>
            <a:endParaRPr lang="en-US" dirty="0">
              <a:solidFill>
                <a:schemeClr val="accent2"/>
              </a:solidFill>
            </a:endParaRPr>
          </a:p>
        </p:txBody>
      </p:sp>
      <p:sp>
        <p:nvSpPr>
          <p:cNvPr id="3" name="Content Placeholder 2"/>
          <p:cNvSpPr>
            <a:spLocks noGrp="1"/>
          </p:cNvSpPr>
          <p:nvPr>
            <p:ph idx="1"/>
          </p:nvPr>
        </p:nvSpPr>
        <p:spPr>
          <a:xfrm>
            <a:off x="796894" y="1080037"/>
            <a:ext cx="4943622" cy="4814326"/>
          </a:xfrm>
        </p:spPr>
        <p:txBody>
          <a:bodyPr>
            <a:normAutofit fontScale="92500" lnSpcReduction="10000"/>
          </a:bodyPr>
          <a:lstStyle/>
          <a:p>
            <a:r>
              <a:rPr lang="en-US" dirty="0" smtClean="0">
                <a:solidFill>
                  <a:schemeClr val="accent2"/>
                </a:solidFill>
              </a:rPr>
              <a:t>Plug in some known values and calculate the gravitational force that SHOULD be felt by some pairs of objects in your classroom.</a:t>
            </a:r>
          </a:p>
          <a:p>
            <a:r>
              <a:rPr lang="en-US" dirty="0" smtClean="0">
                <a:solidFill>
                  <a:schemeClr val="accent2"/>
                </a:solidFill>
              </a:rPr>
              <a:t>Something is wrong with our equation! Now is a good time to bring up Cavendish.</a:t>
            </a:r>
          </a:p>
          <a:p>
            <a:r>
              <a:rPr lang="en-US" dirty="0" smtClean="0">
                <a:solidFill>
                  <a:schemeClr val="accent2"/>
                </a:solidFill>
              </a:rPr>
              <a:t>(This is my </a:t>
            </a:r>
            <a:r>
              <a:rPr lang="en-US" dirty="0" err="1" smtClean="0">
                <a:solidFill>
                  <a:schemeClr val="accent2"/>
                </a:solidFill>
              </a:rPr>
              <a:t>fave</a:t>
            </a:r>
            <a:r>
              <a:rPr lang="en-US" dirty="0" smtClean="0">
                <a:solidFill>
                  <a:schemeClr val="accent2"/>
                </a:solidFill>
              </a:rPr>
              <a:t> video because it’s qualitative and clear. Thanks Frank! </a:t>
            </a:r>
            <a:r>
              <a:rPr lang="en-US" dirty="0" smtClean="0">
                <a:solidFill>
                  <a:schemeClr val="accent2"/>
                </a:solidFill>
                <a:hlinkClick r:id="rId2"/>
              </a:rPr>
              <a:t>https://www.youtube.com/watch?v=dyLYbvZIYoU</a:t>
            </a:r>
            <a:r>
              <a:rPr lang="en-US" dirty="0" smtClean="0">
                <a:solidFill>
                  <a:schemeClr val="accent2"/>
                </a:solidFill>
              </a:rPr>
              <a:t>) </a:t>
            </a:r>
            <a:endParaRPr lang="en-US" dirty="0">
              <a:solidFill>
                <a:schemeClr val="accent2"/>
              </a:solidFill>
            </a:endParaRPr>
          </a:p>
        </p:txBody>
      </p:sp>
      <p:pic>
        <p:nvPicPr>
          <p:cNvPr id="4" name="Picture 3"/>
          <p:cNvPicPr>
            <a:picLocks noChangeAspect="1"/>
          </p:cNvPicPr>
          <p:nvPr/>
        </p:nvPicPr>
        <p:blipFill>
          <a:blip r:embed="rId3"/>
          <a:stretch>
            <a:fillRect/>
          </a:stretch>
        </p:blipFill>
        <p:spPr>
          <a:xfrm>
            <a:off x="5859011" y="1080037"/>
            <a:ext cx="6143625" cy="4629150"/>
          </a:xfrm>
          <a:prstGeom prst="rect">
            <a:avLst/>
          </a:prstGeom>
        </p:spPr>
      </p:pic>
    </p:spTree>
    <p:extLst>
      <p:ext uri="{BB962C8B-B14F-4D97-AF65-F5344CB8AC3E}">
        <p14:creationId xmlns:p14="http://schemas.microsoft.com/office/powerpoint/2010/main" val="590423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Did we address our NGSS Framework?</a:t>
            </a:r>
            <a:endParaRPr lang="en-US" dirty="0">
              <a:solidFill>
                <a:schemeClr val="accent2"/>
              </a:solidFill>
            </a:endParaRPr>
          </a:p>
        </p:txBody>
      </p:sp>
      <p:pic>
        <p:nvPicPr>
          <p:cNvPr id="4" name="Picture 3"/>
          <p:cNvPicPr>
            <a:picLocks noChangeAspect="1"/>
          </p:cNvPicPr>
          <p:nvPr/>
        </p:nvPicPr>
        <p:blipFill>
          <a:blip r:embed="rId2"/>
          <a:stretch>
            <a:fillRect/>
          </a:stretch>
        </p:blipFill>
        <p:spPr>
          <a:xfrm>
            <a:off x="82165" y="1483044"/>
            <a:ext cx="12027669" cy="678981"/>
          </a:xfrm>
          <a:prstGeom prst="rect">
            <a:avLst/>
          </a:prstGeom>
        </p:spPr>
      </p:pic>
      <p:pic>
        <p:nvPicPr>
          <p:cNvPr id="5" name="Picture 4"/>
          <p:cNvPicPr>
            <a:picLocks noChangeAspect="1"/>
          </p:cNvPicPr>
          <p:nvPr/>
        </p:nvPicPr>
        <p:blipFill>
          <a:blip r:embed="rId3"/>
          <a:stretch>
            <a:fillRect/>
          </a:stretch>
        </p:blipFill>
        <p:spPr>
          <a:xfrm>
            <a:off x="82165" y="2379832"/>
            <a:ext cx="7067082" cy="3416058"/>
          </a:xfrm>
          <a:prstGeom prst="rect">
            <a:avLst/>
          </a:prstGeom>
        </p:spPr>
      </p:pic>
      <p:sp>
        <p:nvSpPr>
          <p:cNvPr id="6" name="TextBox 5"/>
          <p:cNvSpPr txBox="1"/>
          <p:nvPr/>
        </p:nvSpPr>
        <p:spPr>
          <a:xfrm>
            <a:off x="7540282" y="2532185"/>
            <a:ext cx="4569551" cy="3970318"/>
          </a:xfrm>
          <a:prstGeom prst="rect">
            <a:avLst/>
          </a:prstGeom>
          <a:noFill/>
        </p:spPr>
        <p:txBody>
          <a:bodyPr wrap="square" rtlCol="0">
            <a:spAutoFit/>
          </a:bodyPr>
          <a:lstStyle/>
          <a:p>
            <a:r>
              <a:rPr lang="en-US" sz="2800" dirty="0" smtClean="0">
                <a:solidFill>
                  <a:schemeClr val="accent2"/>
                </a:solidFill>
              </a:rPr>
              <a:t>After all that, students should REALLY understand what it means that NULG is a </a:t>
            </a:r>
            <a:r>
              <a:rPr lang="en-US" sz="2800" u="sng" dirty="0" smtClean="0">
                <a:solidFill>
                  <a:schemeClr val="accent2"/>
                </a:solidFill>
              </a:rPr>
              <a:t>mathematical model</a:t>
            </a:r>
            <a:r>
              <a:rPr lang="en-US" sz="2800" dirty="0" smtClean="0">
                <a:solidFill>
                  <a:schemeClr val="accent2"/>
                </a:solidFill>
              </a:rPr>
              <a:t>!</a:t>
            </a:r>
          </a:p>
          <a:p>
            <a:endParaRPr lang="en-US" sz="2800" dirty="0" smtClean="0">
              <a:solidFill>
                <a:schemeClr val="accent2"/>
              </a:solidFill>
            </a:endParaRPr>
          </a:p>
          <a:p>
            <a:r>
              <a:rPr lang="en-US" sz="2800" dirty="0" smtClean="0">
                <a:solidFill>
                  <a:schemeClr val="accent2"/>
                </a:solidFill>
              </a:rPr>
              <a:t>I’d come back to the field thing after we find that Coulomb’s Law follows a similar mathematical model.</a:t>
            </a:r>
            <a:endParaRPr lang="en-US" sz="2800" dirty="0">
              <a:solidFill>
                <a:schemeClr val="accent2"/>
              </a:solidFill>
            </a:endParaRPr>
          </a:p>
        </p:txBody>
      </p:sp>
    </p:spTree>
    <p:extLst>
      <p:ext uri="{BB962C8B-B14F-4D97-AF65-F5344CB8AC3E}">
        <p14:creationId xmlns:p14="http://schemas.microsoft.com/office/powerpoint/2010/main" val="2517524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NGSS Framework</a:t>
            </a:r>
            <a:endParaRPr lang="en-US" dirty="0">
              <a:solidFill>
                <a:schemeClr val="accent2"/>
              </a:solidFill>
            </a:endParaRPr>
          </a:p>
        </p:txBody>
      </p:sp>
      <p:pic>
        <p:nvPicPr>
          <p:cNvPr id="4" name="Picture 3"/>
          <p:cNvPicPr>
            <a:picLocks noChangeAspect="1"/>
          </p:cNvPicPr>
          <p:nvPr/>
        </p:nvPicPr>
        <p:blipFill>
          <a:blip r:embed="rId2"/>
          <a:stretch>
            <a:fillRect/>
          </a:stretch>
        </p:blipFill>
        <p:spPr>
          <a:xfrm>
            <a:off x="188595" y="1314304"/>
            <a:ext cx="6027388" cy="2638718"/>
          </a:xfrm>
          <a:prstGeom prst="rect">
            <a:avLst/>
          </a:prstGeom>
        </p:spPr>
      </p:pic>
      <p:pic>
        <p:nvPicPr>
          <p:cNvPr id="5" name="Picture 4"/>
          <p:cNvPicPr>
            <a:picLocks noChangeAspect="1"/>
          </p:cNvPicPr>
          <p:nvPr/>
        </p:nvPicPr>
        <p:blipFill>
          <a:blip r:embed="rId3"/>
          <a:stretch>
            <a:fillRect/>
          </a:stretch>
        </p:blipFill>
        <p:spPr>
          <a:xfrm>
            <a:off x="5636895" y="4094139"/>
            <a:ext cx="6171454" cy="1926834"/>
          </a:xfrm>
          <a:prstGeom prst="rect">
            <a:avLst/>
          </a:prstGeom>
        </p:spPr>
      </p:pic>
      <p:sp>
        <p:nvSpPr>
          <p:cNvPr id="6" name="TextBox 5"/>
          <p:cNvSpPr txBox="1"/>
          <p:nvPr/>
        </p:nvSpPr>
        <p:spPr>
          <a:xfrm>
            <a:off x="6682155" y="1690688"/>
            <a:ext cx="5008098" cy="1015663"/>
          </a:xfrm>
          <a:prstGeom prst="rect">
            <a:avLst/>
          </a:prstGeom>
          <a:noFill/>
        </p:spPr>
        <p:txBody>
          <a:bodyPr wrap="square" rtlCol="0">
            <a:spAutoFit/>
          </a:bodyPr>
          <a:lstStyle/>
          <a:p>
            <a:r>
              <a:rPr lang="en-US" sz="2000" dirty="0" smtClean="0">
                <a:solidFill>
                  <a:schemeClr val="accent2"/>
                </a:solidFill>
              </a:rPr>
              <a:t>Check! We discussed the kind of data we would need, located it and processed it to make it useable for our purposes.</a:t>
            </a:r>
            <a:endParaRPr lang="en-US" sz="2000" dirty="0">
              <a:solidFill>
                <a:schemeClr val="accent2"/>
              </a:solidFill>
            </a:endParaRPr>
          </a:p>
        </p:txBody>
      </p:sp>
      <p:sp>
        <p:nvSpPr>
          <p:cNvPr id="7" name="TextBox 6"/>
          <p:cNvSpPr txBox="1"/>
          <p:nvPr/>
        </p:nvSpPr>
        <p:spPr>
          <a:xfrm>
            <a:off x="450165" y="4445391"/>
            <a:ext cx="4586069" cy="1292662"/>
          </a:xfrm>
          <a:prstGeom prst="rect">
            <a:avLst/>
          </a:prstGeom>
          <a:noFill/>
        </p:spPr>
        <p:txBody>
          <a:bodyPr wrap="square" rtlCol="0">
            <a:spAutoFit/>
          </a:bodyPr>
          <a:lstStyle/>
          <a:p>
            <a:r>
              <a:rPr lang="en-US" sz="2000" dirty="0" smtClean="0">
                <a:solidFill>
                  <a:schemeClr val="accent2"/>
                </a:solidFill>
              </a:rPr>
              <a:t>Yep! We used an inverse-square model to match our data, and we interpreted the meaning of the constant.</a:t>
            </a:r>
          </a:p>
          <a:p>
            <a:endParaRPr lang="en-US" dirty="0"/>
          </a:p>
        </p:txBody>
      </p:sp>
    </p:spTree>
    <p:extLst>
      <p:ext uri="{BB962C8B-B14F-4D97-AF65-F5344CB8AC3E}">
        <p14:creationId xmlns:p14="http://schemas.microsoft.com/office/powerpoint/2010/main" val="1152799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NGSS Framework</a:t>
            </a:r>
            <a:endParaRPr lang="en-US" dirty="0">
              <a:solidFill>
                <a:schemeClr val="accent2"/>
              </a:solidFill>
            </a:endParaRPr>
          </a:p>
        </p:txBody>
      </p:sp>
      <p:pic>
        <p:nvPicPr>
          <p:cNvPr id="3" name="Picture 2"/>
          <p:cNvPicPr>
            <a:picLocks noChangeAspect="1"/>
          </p:cNvPicPr>
          <p:nvPr/>
        </p:nvPicPr>
        <p:blipFill>
          <a:blip r:embed="rId2"/>
          <a:stretch>
            <a:fillRect/>
          </a:stretch>
        </p:blipFill>
        <p:spPr>
          <a:xfrm>
            <a:off x="5228036" y="1414096"/>
            <a:ext cx="6653962" cy="2595196"/>
          </a:xfrm>
          <a:prstGeom prst="rect">
            <a:avLst/>
          </a:prstGeom>
        </p:spPr>
      </p:pic>
      <p:sp>
        <p:nvSpPr>
          <p:cNvPr id="8" name="TextBox 7"/>
          <p:cNvSpPr txBox="1"/>
          <p:nvPr/>
        </p:nvSpPr>
        <p:spPr>
          <a:xfrm>
            <a:off x="219938" y="1942905"/>
            <a:ext cx="5008098" cy="1631216"/>
          </a:xfrm>
          <a:prstGeom prst="rect">
            <a:avLst/>
          </a:prstGeom>
          <a:noFill/>
        </p:spPr>
        <p:txBody>
          <a:bodyPr wrap="square" rtlCol="0">
            <a:spAutoFit/>
          </a:bodyPr>
          <a:lstStyle/>
          <a:p>
            <a:r>
              <a:rPr lang="en-US" sz="2000" dirty="0" smtClean="0">
                <a:solidFill>
                  <a:schemeClr val="accent2"/>
                </a:solidFill>
              </a:rPr>
              <a:t>Yes! Not only did we use our circular motion models to enable data analysis, but we also used rudimentary programming skills to quickly process a large amount of data in a spreadsheet (computation)! </a:t>
            </a:r>
            <a:endParaRPr lang="en-US" sz="2000" dirty="0">
              <a:solidFill>
                <a:schemeClr val="accent2"/>
              </a:solidFill>
            </a:endParaRPr>
          </a:p>
        </p:txBody>
      </p:sp>
      <p:pic>
        <p:nvPicPr>
          <p:cNvPr id="9" name="Picture 8"/>
          <p:cNvPicPr>
            <a:picLocks noChangeAspect="1"/>
          </p:cNvPicPr>
          <p:nvPr/>
        </p:nvPicPr>
        <p:blipFill>
          <a:blip r:embed="rId3"/>
          <a:stretch>
            <a:fillRect/>
          </a:stretch>
        </p:blipFill>
        <p:spPr>
          <a:xfrm>
            <a:off x="99207" y="4318781"/>
            <a:ext cx="6986438" cy="2025748"/>
          </a:xfrm>
          <a:prstGeom prst="rect">
            <a:avLst/>
          </a:prstGeom>
        </p:spPr>
      </p:pic>
      <p:sp>
        <p:nvSpPr>
          <p:cNvPr id="10" name="TextBox 9"/>
          <p:cNvSpPr txBox="1"/>
          <p:nvPr/>
        </p:nvSpPr>
        <p:spPr>
          <a:xfrm>
            <a:off x="7361580" y="4009292"/>
            <a:ext cx="4520418" cy="2862322"/>
          </a:xfrm>
          <a:prstGeom prst="rect">
            <a:avLst/>
          </a:prstGeom>
          <a:noFill/>
        </p:spPr>
        <p:txBody>
          <a:bodyPr wrap="square" rtlCol="0">
            <a:spAutoFit/>
          </a:bodyPr>
          <a:lstStyle/>
          <a:p>
            <a:r>
              <a:rPr lang="en-US" sz="2000" dirty="0" smtClean="0">
                <a:solidFill>
                  <a:schemeClr val="accent2"/>
                </a:solidFill>
              </a:rPr>
              <a:t>Students grapple with the meaning of the inverse-square force law as a relationship that was FOUND in data, not given from a book, and are faced with the same fundamental weirdness that led Newton to famously NOT propose an explanation! I don’t know, have them write a paragraph about it! Content-area literacy connections?</a:t>
            </a:r>
            <a:endParaRPr lang="en-US" sz="2000" dirty="0">
              <a:solidFill>
                <a:schemeClr val="accent2"/>
              </a:solidFill>
            </a:endParaRPr>
          </a:p>
        </p:txBody>
      </p:sp>
    </p:spTree>
    <p:extLst>
      <p:ext uri="{BB962C8B-B14F-4D97-AF65-F5344CB8AC3E}">
        <p14:creationId xmlns:p14="http://schemas.microsoft.com/office/powerpoint/2010/main" val="1932546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8178"/>
            <a:ext cx="10515600" cy="1325563"/>
          </a:xfrm>
        </p:spPr>
        <p:txBody>
          <a:bodyPr/>
          <a:lstStyle/>
          <a:p>
            <a:pPr algn="ctr"/>
            <a:r>
              <a:rPr lang="en-US" dirty="0" smtClean="0">
                <a:solidFill>
                  <a:schemeClr val="accent2"/>
                </a:solidFill>
              </a:rPr>
              <a:t>Known Issues With This Sequence</a:t>
            </a:r>
            <a:endParaRPr lang="en-US" dirty="0">
              <a:solidFill>
                <a:schemeClr val="accent2"/>
              </a:solidFill>
            </a:endParaRPr>
          </a:p>
        </p:txBody>
      </p:sp>
      <p:sp>
        <p:nvSpPr>
          <p:cNvPr id="3" name="Content Placeholder 2"/>
          <p:cNvSpPr>
            <a:spLocks noGrp="1"/>
          </p:cNvSpPr>
          <p:nvPr>
            <p:ph idx="1"/>
          </p:nvPr>
        </p:nvSpPr>
        <p:spPr>
          <a:xfrm>
            <a:off x="838200" y="1291052"/>
            <a:ext cx="10515600" cy="5292627"/>
          </a:xfrm>
        </p:spPr>
        <p:txBody>
          <a:bodyPr>
            <a:normAutofit fontScale="92500" lnSpcReduction="10000"/>
          </a:bodyPr>
          <a:lstStyle/>
          <a:p>
            <a:r>
              <a:rPr lang="en-US" dirty="0" smtClean="0">
                <a:solidFill>
                  <a:schemeClr val="accent2"/>
                </a:solidFill>
              </a:rPr>
              <a:t>Students do struggle with formulating the experiment in the first place. Using circular acceleration as a proxy for measuring gravitational force is a little tricky, conceptually.</a:t>
            </a:r>
          </a:p>
          <a:p>
            <a:r>
              <a:rPr lang="en-US" dirty="0" smtClean="0">
                <a:solidFill>
                  <a:schemeClr val="accent2"/>
                </a:solidFill>
              </a:rPr>
              <a:t>The calculations are eased by the use of the spreadsheet but can also trip students up. Using units of AU for distance and days for time makes it easier to process the data directly from the database but leads to very small accelerations.</a:t>
            </a:r>
          </a:p>
          <a:p>
            <a:r>
              <a:rPr lang="en-US" dirty="0" smtClean="0">
                <a:solidFill>
                  <a:schemeClr val="accent2"/>
                </a:solidFill>
              </a:rPr>
              <a:t>Inquiry takes time! My school has ~1 </a:t>
            </a:r>
            <a:r>
              <a:rPr lang="en-US" dirty="0" err="1" smtClean="0">
                <a:solidFill>
                  <a:schemeClr val="accent2"/>
                </a:solidFill>
              </a:rPr>
              <a:t>hr</a:t>
            </a:r>
            <a:r>
              <a:rPr lang="en-US" dirty="0" smtClean="0">
                <a:solidFill>
                  <a:schemeClr val="accent2"/>
                </a:solidFill>
              </a:rPr>
              <a:t> periods:</a:t>
            </a:r>
          </a:p>
          <a:p>
            <a:pPr lvl="1"/>
            <a:r>
              <a:rPr lang="en-US" dirty="0" smtClean="0">
                <a:solidFill>
                  <a:schemeClr val="accent2"/>
                </a:solidFill>
              </a:rPr>
              <a:t>1 period to pose question and design experiment</a:t>
            </a:r>
          </a:p>
          <a:p>
            <a:pPr lvl="1"/>
            <a:r>
              <a:rPr lang="en-US" dirty="0" smtClean="0">
                <a:solidFill>
                  <a:schemeClr val="accent2"/>
                </a:solidFill>
              </a:rPr>
              <a:t>1 period to find data and process it</a:t>
            </a:r>
          </a:p>
          <a:p>
            <a:pPr lvl="1"/>
            <a:r>
              <a:rPr lang="en-US" dirty="0" smtClean="0">
                <a:solidFill>
                  <a:schemeClr val="accent2"/>
                </a:solidFill>
              </a:rPr>
              <a:t>1 period to graph, find relationship, write equation &amp; discuss</a:t>
            </a:r>
          </a:p>
          <a:p>
            <a:pPr lvl="1"/>
            <a:r>
              <a:rPr lang="en-US" dirty="0" smtClean="0">
                <a:solidFill>
                  <a:schemeClr val="accent2"/>
                </a:solidFill>
              </a:rPr>
              <a:t>1 period to test relationship and talk about Cavendish</a:t>
            </a:r>
          </a:p>
          <a:p>
            <a:pPr lvl="1"/>
            <a:r>
              <a:rPr lang="en-US" dirty="0" smtClean="0">
                <a:solidFill>
                  <a:schemeClr val="accent2"/>
                </a:solidFill>
              </a:rPr>
              <a:t>Additional time to do practice problems with the finished Universal Law of Gravitation as needed.</a:t>
            </a:r>
          </a:p>
          <a:p>
            <a:pPr lvl="1"/>
            <a:r>
              <a:rPr lang="en-US" dirty="0" smtClean="0">
                <a:solidFill>
                  <a:schemeClr val="accent2"/>
                </a:solidFill>
              </a:rPr>
              <a:t>Your mileage may vary.</a:t>
            </a:r>
          </a:p>
        </p:txBody>
      </p:sp>
    </p:spTree>
    <p:extLst>
      <p:ext uri="{BB962C8B-B14F-4D97-AF65-F5344CB8AC3E}">
        <p14:creationId xmlns:p14="http://schemas.microsoft.com/office/powerpoint/2010/main" val="906026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71734" y="408020"/>
            <a:ext cx="10515600" cy="1325563"/>
          </a:xfrm>
        </p:spPr>
        <p:txBody>
          <a:bodyPr/>
          <a:lstStyle/>
          <a:p>
            <a:pPr algn="ctr"/>
            <a:r>
              <a:rPr lang="en-US" dirty="0" smtClean="0">
                <a:solidFill>
                  <a:schemeClr val="accent2"/>
                </a:solidFill>
              </a:rPr>
              <a:t>Very Many Thanks To:</a:t>
            </a:r>
            <a:endParaRPr lang="en-US" dirty="0">
              <a:solidFill>
                <a:schemeClr val="accent2"/>
              </a:solidFill>
            </a:endParaRPr>
          </a:p>
        </p:txBody>
      </p:sp>
      <p:sp>
        <p:nvSpPr>
          <p:cNvPr id="3" name="Content Placeholder 2"/>
          <p:cNvSpPr>
            <a:spLocks noGrp="1"/>
          </p:cNvSpPr>
          <p:nvPr>
            <p:ph idx="1"/>
          </p:nvPr>
        </p:nvSpPr>
        <p:spPr>
          <a:xfrm>
            <a:off x="4811844" y="1493741"/>
            <a:ext cx="6541956" cy="4817118"/>
          </a:xfrm>
        </p:spPr>
        <p:txBody>
          <a:bodyPr>
            <a:normAutofit fontScale="92500" lnSpcReduction="20000"/>
          </a:bodyPr>
          <a:lstStyle/>
          <a:p>
            <a:r>
              <a:rPr lang="en-US" dirty="0" smtClean="0">
                <a:solidFill>
                  <a:schemeClr val="accent2"/>
                </a:solidFill>
              </a:rPr>
              <a:t>Exoplanets.org</a:t>
            </a:r>
          </a:p>
          <a:p>
            <a:r>
              <a:rPr lang="en-US" dirty="0" smtClean="0">
                <a:solidFill>
                  <a:schemeClr val="accent2"/>
                </a:solidFill>
              </a:rPr>
              <a:t>AMTA &amp; modelinginstruction.org – I didn’t use any of their materials to come up with this but my approach was very much shaped by Modeling Pedagogy</a:t>
            </a:r>
          </a:p>
          <a:p>
            <a:r>
              <a:rPr lang="en-US" dirty="0" smtClean="0">
                <a:solidFill>
                  <a:schemeClr val="accent2"/>
                </a:solidFill>
              </a:rPr>
              <a:t>Anna Balouskus – worked to develop this for classroom deployment this year, came up with a really cool extension where students make some calculations about gravitation, year length, etc. on various exoplanets and make a tourism poster – but it needs more work :D</a:t>
            </a:r>
          </a:p>
          <a:p>
            <a:r>
              <a:rPr lang="en-US" dirty="0" smtClean="0">
                <a:solidFill>
                  <a:schemeClr val="accent2"/>
                </a:solidFill>
              </a:rPr>
              <a:t>It is easier to innovate when your curriculum partners &amp; department chair are so supportive!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134" y="3288262"/>
            <a:ext cx="758197" cy="616675"/>
          </a:xfrm>
          <a:prstGeom prst="rect">
            <a:avLst/>
          </a:prstGeom>
        </p:spPr>
      </p:pic>
      <p:sp>
        <p:nvSpPr>
          <p:cNvPr id="5" name="TextBox 4"/>
          <p:cNvSpPr txBox="1"/>
          <p:nvPr/>
        </p:nvSpPr>
        <p:spPr>
          <a:xfrm>
            <a:off x="929390" y="2158583"/>
            <a:ext cx="2773180" cy="954107"/>
          </a:xfrm>
          <a:prstGeom prst="rect">
            <a:avLst/>
          </a:prstGeom>
          <a:noFill/>
        </p:spPr>
        <p:txBody>
          <a:bodyPr wrap="square" rtlCol="0">
            <a:spAutoFit/>
          </a:bodyPr>
          <a:lstStyle/>
          <a:p>
            <a:pPr algn="ctr"/>
            <a:r>
              <a:rPr lang="en-US" sz="2800" dirty="0" smtClean="0">
                <a:solidFill>
                  <a:schemeClr val="accent4">
                    <a:lumMod val="60000"/>
                    <a:lumOff val="40000"/>
                  </a:schemeClr>
                </a:solidFill>
              </a:rPr>
              <a:t>Connect on Twitter!</a:t>
            </a:r>
            <a:endParaRPr lang="en-US" sz="2800" dirty="0">
              <a:solidFill>
                <a:schemeClr val="accent4">
                  <a:lumMod val="60000"/>
                  <a:lumOff val="40000"/>
                </a:schemeClr>
              </a:solidFill>
            </a:endParaRPr>
          </a:p>
        </p:txBody>
      </p:sp>
      <p:sp>
        <p:nvSpPr>
          <p:cNvPr id="6" name="TextBox 5"/>
          <p:cNvSpPr txBox="1"/>
          <p:nvPr/>
        </p:nvSpPr>
        <p:spPr>
          <a:xfrm>
            <a:off x="1046394" y="3288262"/>
            <a:ext cx="2656176" cy="461665"/>
          </a:xfrm>
          <a:prstGeom prst="rect">
            <a:avLst/>
          </a:prstGeom>
          <a:noFill/>
        </p:spPr>
        <p:txBody>
          <a:bodyPr wrap="none" rtlCol="0">
            <a:spAutoFit/>
          </a:bodyPr>
          <a:lstStyle/>
          <a:p>
            <a:r>
              <a:rPr lang="en-US" sz="2400" dirty="0" smtClean="0">
                <a:solidFill>
                  <a:schemeClr val="accent4">
                    <a:lumMod val="60000"/>
                    <a:lumOff val="40000"/>
                  </a:schemeClr>
                </a:solidFill>
              </a:rPr>
              <a:t>@</a:t>
            </a:r>
            <a:r>
              <a:rPr lang="en-US" sz="2400" dirty="0" err="1" smtClean="0">
                <a:solidFill>
                  <a:schemeClr val="accent4">
                    <a:lumMod val="60000"/>
                    <a:lumOff val="40000"/>
                  </a:schemeClr>
                </a:solidFill>
              </a:rPr>
              <a:t>RealMrSkyWalker</a:t>
            </a:r>
            <a:endParaRPr lang="en-US" sz="2400" dirty="0">
              <a:solidFill>
                <a:schemeClr val="accent4">
                  <a:lumMod val="60000"/>
                  <a:lumOff val="40000"/>
                </a:schemeClr>
              </a:solidFill>
            </a:endParaRPr>
          </a:p>
        </p:txBody>
      </p:sp>
    </p:spTree>
    <p:extLst>
      <p:ext uri="{BB962C8B-B14F-4D97-AF65-F5344CB8AC3E}">
        <p14:creationId xmlns:p14="http://schemas.microsoft.com/office/powerpoint/2010/main" val="347407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93699" y="1502191"/>
            <a:ext cx="7840394" cy="790843"/>
          </a:xfrm>
          <a:noFill/>
        </p:spPr>
        <p:txBody>
          <a:bodyPr>
            <a:normAutofit fontScale="90000"/>
          </a:bodyPr>
          <a:lstStyle/>
          <a:p>
            <a:r>
              <a:rPr lang="en-US" dirty="0" smtClean="0">
                <a:solidFill>
                  <a:srgbClr val="FF0000"/>
                </a:solidFill>
              </a:rPr>
              <a:t>Goals</a:t>
            </a:r>
            <a:endParaRPr lang="en-US" dirty="0">
              <a:solidFill>
                <a:srgbClr val="FF0000"/>
              </a:solidFill>
            </a:endParaRPr>
          </a:p>
        </p:txBody>
      </p:sp>
      <p:sp>
        <p:nvSpPr>
          <p:cNvPr id="5" name="TextBox 4"/>
          <p:cNvSpPr txBox="1"/>
          <p:nvPr/>
        </p:nvSpPr>
        <p:spPr>
          <a:xfrm>
            <a:off x="4726745" y="2489981"/>
            <a:ext cx="7047913"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rgbClr val="FF0000"/>
                </a:solidFill>
              </a:rPr>
              <a:t>Provide background on NGSS requirements relating to Newton’s Universal Law of Gravitation. </a:t>
            </a:r>
          </a:p>
          <a:p>
            <a:pPr marL="285750" indent="-285750">
              <a:buFont typeface="Arial" panose="020B0604020202020204" pitchFamily="34" charset="0"/>
              <a:buChar char="•"/>
            </a:pPr>
            <a:r>
              <a:rPr lang="en-US" sz="2800" dirty="0" smtClean="0">
                <a:solidFill>
                  <a:srgbClr val="FF0000"/>
                </a:solidFill>
              </a:rPr>
              <a:t>Demonstrate a phenomenon-based entry point, inquiry-focused investigation, and method for students to develop a quantitative model for gravity.</a:t>
            </a:r>
          </a:p>
          <a:p>
            <a:pPr marL="285750" indent="-285750">
              <a:buFont typeface="Arial" panose="020B0604020202020204" pitchFamily="34" charset="0"/>
              <a:buChar char="•"/>
            </a:pPr>
            <a:r>
              <a:rPr lang="en-US" sz="2800" dirty="0" smtClean="0">
                <a:solidFill>
                  <a:srgbClr val="FF0000"/>
                </a:solidFill>
              </a:rPr>
              <a:t>All in 8 minutes! Buckle Up!</a:t>
            </a:r>
            <a:endParaRPr lang="en-US" sz="2800" dirty="0">
              <a:solidFill>
                <a:srgbClr val="FF0000"/>
              </a:solidFill>
            </a:endParaRPr>
          </a:p>
        </p:txBody>
      </p:sp>
    </p:spTree>
    <p:extLst>
      <p:ext uri="{BB962C8B-B14F-4D97-AF65-F5344CB8AC3E}">
        <p14:creationId xmlns:p14="http://schemas.microsoft.com/office/powerpoint/2010/main" val="2300861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NGSS Framework</a:t>
            </a:r>
            <a:endParaRPr lang="en-US" dirty="0">
              <a:solidFill>
                <a:schemeClr val="accent2"/>
              </a:solidFill>
            </a:endParaRPr>
          </a:p>
        </p:txBody>
      </p:sp>
      <p:pic>
        <p:nvPicPr>
          <p:cNvPr id="4" name="Picture 3"/>
          <p:cNvPicPr>
            <a:picLocks noChangeAspect="1"/>
          </p:cNvPicPr>
          <p:nvPr/>
        </p:nvPicPr>
        <p:blipFill>
          <a:blip r:embed="rId2"/>
          <a:stretch>
            <a:fillRect/>
          </a:stretch>
        </p:blipFill>
        <p:spPr>
          <a:xfrm>
            <a:off x="82165" y="1483044"/>
            <a:ext cx="12027669" cy="678981"/>
          </a:xfrm>
          <a:prstGeom prst="rect">
            <a:avLst/>
          </a:prstGeom>
        </p:spPr>
      </p:pic>
      <p:pic>
        <p:nvPicPr>
          <p:cNvPr id="5" name="Picture 4"/>
          <p:cNvPicPr>
            <a:picLocks noChangeAspect="1"/>
          </p:cNvPicPr>
          <p:nvPr/>
        </p:nvPicPr>
        <p:blipFill>
          <a:blip r:embed="rId3"/>
          <a:stretch>
            <a:fillRect/>
          </a:stretch>
        </p:blipFill>
        <p:spPr>
          <a:xfrm>
            <a:off x="82165" y="2379832"/>
            <a:ext cx="7067082" cy="3416058"/>
          </a:xfrm>
          <a:prstGeom prst="rect">
            <a:avLst/>
          </a:prstGeom>
        </p:spPr>
      </p:pic>
      <p:sp>
        <p:nvSpPr>
          <p:cNvPr id="6" name="TextBox 5"/>
          <p:cNvSpPr txBox="1"/>
          <p:nvPr/>
        </p:nvSpPr>
        <p:spPr>
          <a:xfrm>
            <a:off x="7540283" y="2532185"/>
            <a:ext cx="3953022" cy="2246769"/>
          </a:xfrm>
          <a:prstGeom prst="rect">
            <a:avLst/>
          </a:prstGeom>
          <a:noFill/>
        </p:spPr>
        <p:txBody>
          <a:bodyPr wrap="square" rtlCol="0">
            <a:spAutoFit/>
          </a:bodyPr>
          <a:lstStyle/>
          <a:p>
            <a:r>
              <a:rPr lang="en-US" sz="2800" dirty="0" smtClean="0">
                <a:solidFill>
                  <a:schemeClr val="accent2"/>
                </a:solidFill>
              </a:rPr>
              <a:t>No problems here! This is content which is traditionally covered in an introductory physics course, for sure.</a:t>
            </a:r>
            <a:endParaRPr lang="en-US" sz="2800" dirty="0">
              <a:solidFill>
                <a:schemeClr val="accent2"/>
              </a:solidFill>
            </a:endParaRPr>
          </a:p>
        </p:txBody>
      </p:sp>
    </p:spTree>
    <p:extLst>
      <p:ext uri="{BB962C8B-B14F-4D97-AF65-F5344CB8AC3E}">
        <p14:creationId xmlns:p14="http://schemas.microsoft.com/office/powerpoint/2010/main" val="3136542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NGSS Framework</a:t>
            </a:r>
            <a:endParaRPr lang="en-US" dirty="0">
              <a:solidFill>
                <a:schemeClr val="accent2"/>
              </a:solidFill>
            </a:endParaRPr>
          </a:p>
        </p:txBody>
      </p:sp>
      <p:pic>
        <p:nvPicPr>
          <p:cNvPr id="4" name="Picture 3"/>
          <p:cNvPicPr>
            <a:picLocks noChangeAspect="1"/>
          </p:cNvPicPr>
          <p:nvPr/>
        </p:nvPicPr>
        <p:blipFill>
          <a:blip r:embed="rId2"/>
          <a:stretch>
            <a:fillRect/>
          </a:stretch>
        </p:blipFill>
        <p:spPr>
          <a:xfrm>
            <a:off x="188595" y="1314304"/>
            <a:ext cx="6027388" cy="2638718"/>
          </a:xfrm>
          <a:prstGeom prst="rect">
            <a:avLst/>
          </a:prstGeom>
        </p:spPr>
      </p:pic>
      <p:pic>
        <p:nvPicPr>
          <p:cNvPr id="5" name="Picture 4"/>
          <p:cNvPicPr>
            <a:picLocks noChangeAspect="1"/>
          </p:cNvPicPr>
          <p:nvPr/>
        </p:nvPicPr>
        <p:blipFill>
          <a:blip r:embed="rId3"/>
          <a:stretch>
            <a:fillRect/>
          </a:stretch>
        </p:blipFill>
        <p:spPr>
          <a:xfrm>
            <a:off x="5636895" y="4094139"/>
            <a:ext cx="6171454" cy="1926834"/>
          </a:xfrm>
          <a:prstGeom prst="rect">
            <a:avLst/>
          </a:prstGeom>
        </p:spPr>
      </p:pic>
      <p:sp>
        <p:nvSpPr>
          <p:cNvPr id="6" name="TextBox 5"/>
          <p:cNvSpPr txBox="1"/>
          <p:nvPr/>
        </p:nvSpPr>
        <p:spPr>
          <a:xfrm>
            <a:off x="6682155" y="1690688"/>
            <a:ext cx="5008098" cy="1015663"/>
          </a:xfrm>
          <a:prstGeom prst="rect">
            <a:avLst/>
          </a:prstGeom>
          <a:noFill/>
        </p:spPr>
        <p:txBody>
          <a:bodyPr wrap="square" rtlCol="0">
            <a:spAutoFit/>
          </a:bodyPr>
          <a:lstStyle/>
          <a:p>
            <a:r>
              <a:rPr lang="en-US" sz="2000" dirty="0" smtClean="0">
                <a:solidFill>
                  <a:schemeClr val="accent2"/>
                </a:solidFill>
              </a:rPr>
              <a:t>Wait – my students need to do an EXPERIMENT about Newton’s Universal Law of Gravitation? </a:t>
            </a:r>
            <a:endParaRPr lang="en-US" sz="2000" dirty="0">
              <a:solidFill>
                <a:schemeClr val="accent2"/>
              </a:solidFill>
            </a:endParaRPr>
          </a:p>
        </p:txBody>
      </p:sp>
      <p:sp>
        <p:nvSpPr>
          <p:cNvPr id="7" name="TextBox 6"/>
          <p:cNvSpPr txBox="1"/>
          <p:nvPr/>
        </p:nvSpPr>
        <p:spPr>
          <a:xfrm>
            <a:off x="450165" y="4445391"/>
            <a:ext cx="5008100" cy="1200329"/>
          </a:xfrm>
          <a:prstGeom prst="rect">
            <a:avLst/>
          </a:prstGeom>
          <a:noFill/>
        </p:spPr>
        <p:txBody>
          <a:bodyPr wrap="square" rtlCol="0">
            <a:spAutoFit/>
          </a:bodyPr>
          <a:lstStyle/>
          <a:p>
            <a:r>
              <a:rPr lang="en-US" dirty="0" smtClean="0">
                <a:solidFill>
                  <a:schemeClr val="accent2"/>
                </a:solidFill>
              </a:rPr>
              <a:t>Analyze and interpret data? I don’t know about you but my school doesn’t have an observatory, and I’m not Henry freakin’ Cavendish over here!</a:t>
            </a:r>
          </a:p>
          <a:p>
            <a:endParaRPr lang="en-US" dirty="0"/>
          </a:p>
        </p:txBody>
      </p:sp>
    </p:spTree>
    <p:extLst>
      <p:ext uri="{BB962C8B-B14F-4D97-AF65-F5344CB8AC3E}">
        <p14:creationId xmlns:p14="http://schemas.microsoft.com/office/powerpoint/2010/main" val="3415079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NGSS Framework</a:t>
            </a:r>
            <a:endParaRPr lang="en-US" dirty="0">
              <a:solidFill>
                <a:schemeClr val="accent2"/>
              </a:solidFill>
            </a:endParaRPr>
          </a:p>
        </p:txBody>
      </p:sp>
      <p:pic>
        <p:nvPicPr>
          <p:cNvPr id="3" name="Picture 2"/>
          <p:cNvPicPr>
            <a:picLocks noChangeAspect="1"/>
          </p:cNvPicPr>
          <p:nvPr/>
        </p:nvPicPr>
        <p:blipFill>
          <a:blip r:embed="rId2"/>
          <a:stretch>
            <a:fillRect/>
          </a:stretch>
        </p:blipFill>
        <p:spPr>
          <a:xfrm>
            <a:off x="5228036" y="1414096"/>
            <a:ext cx="6653962" cy="2595196"/>
          </a:xfrm>
          <a:prstGeom prst="rect">
            <a:avLst/>
          </a:prstGeom>
        </p:spPr>
      </p:pic>
      <p:sp>
        <p:nvSpPr>
          <p:cNvPr id="8" name="TextBox 7"/>
          <p:cNvSpPr txBox="1"/>
          <p:nvPr/>
        </p:nvSpPr>
        <p:spPr>
          <a:xfrm>
            <a:off x="529069" y="2142104"/>
            <a:ext cx="5008098" cy="707886"/>
          </a:xfrm>
          <a:prstGeom prst="rect">
            <a:avLst/>
          </a:prstGeom>
          <a:noFill/>
        </p:spPr>
        <p:txBody>
          <a:bodyPr wrap="square" rtlCol="0">
            <a:spAutoFit/>
          </a:bodyPr>
          <a:lstStyle/>
          <a:p>
            <a:r>
              <a:rPr lang="en-US" sz="2000" dirty="0" smtClean="0">
                <a:solidFill>
                  <a:schemeClr val="accent2"/>
                </a:solidFill>
              </a:rPr>
              <a:t>Um, computational thinking? Isn’t that programming? I wasn’t trained for this!</a:t>
            </a:r>
            <a:endParaRPr lang="en-US" sz="2000" dirty="0">
              <a:solidFill>
                <a:schemeClr val="accent2"/>
              </a:solidFill>
            </a:endParaRPr>
          </a:p>
        </p:txBody>
      </p:sp>
      <p:pic>
        <p:nvPicPr>
          <p:cNvPr id="9" name="Picture 8"/>
          <p:cNvPicPr>
            <a:picLocks noChangeAspect="1"/>
          </p:cNvPicPr>
          <p:nvPr/>
        </p:nvPicPr>
        <p:blipFill>
          <a:blip r:embed="rId3"/>
          <a:stretch>
            <a:fillRect/>
          </a:stretch>
        </p:blipFill>
        <p:spPr>
          <a:xfrm>
            <a:off x="99207" y="4318781"/>
            <a:ext cx="6986438" cy="2025748"/>
          </a:xfrm>
          <a:prstGeom prst="rect">
            <a:avLst/>
          </a:prstGeom>
        </p:spPr>
      </p:pic>
      <p:sp>
        <p:nvSpPr>
          <p:cNvPr id="10" name="TextBox 9"/>
          <p:cNvSpPr txBox="1"/>
          <p:nvPr/>
        </p:nvSpPr>
        <p:spPr>
          <a:xfrm>
            <a:off x="7361580" y="4977712"/>
            <a:ext cx="4520418" cy="707886"/>
          </a:xfrm>
          <a:prstGeom prst="rect">
            <a:avLst/>
          </a:prstGeom>
          <a:noFill/>
        </p:spPr>
        <p:txBody>
          <a:bodyPr wrap="square" rtlCol="0">
            <a:spAutoFit/>
          </a:bodyPr>
          <a:lstStyle/>
          <a:p>
            <a:r>
              <a:rPr lang="en-US" sz="2000" dirty="0" smtClean="0">
                <a:solidFill>
                  <a:schemeClr val="accent2"/>
                </a:solidFill>
              </a:rPr>
              <a:t>Students need to construct an EXPLANATION? Hypotheses non </a:t>
            </a:r>
            <a:r>
              <a:rPr lang="en-US" sz="2000" dirty="0" err="1" smtClean="0">
                <a:solidFill>
                  <a:schemeClr val="accent2"/>
                </a:solidFill>
              </a:rPr>
              <a:t>fingo</a:t>
            </a:r>
            <a:r>
              <a:rPr lang="en-US" sz="2000" dirty="0" smtClean="0">
                <a:solidFill>
                  <a:schemeClr val="accent2"/>
                </a:solidFill>
              </a:rPr>
              <a:t>!</a:t>
            </a:r>
            <a:endParaRPr lang="en-US" sz="2000" dirty="0">
              <a:solidFill>
                <a:schemeClr val="accent2"/>
              </a:solidFill>
            </a:endParaRPr>
          </a:p>
        </p:txBody>
      </p:sp>
    </p:spTree>
    <p:extLst>
      <p:ext uri="{BB962C8B-B14F-4D97-AF65-F5344CB8AC3E}">
        <p14:creationId xmlns:p14="http://schemas.microsoft.com/office/powerpoint/2010/main" val="3111259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Modeling Pedagogy – modelinginstruction.org</a:t>
            </a:r>
            <a:endParaRPr lang="en-US" dirty="0">
              <a:solidFill>
                <a:schemeClr val="accent2"/>
              </a:solidFill>
            </a:endParaRPr>
          </a:p>
        </p:txBody>
      </p:sp>
      <p:sp>
        <p:nvSpPr>
          <p:cNvPr id="3" name="Content Placeholder 2"/>
          <p:cNvSpPr>
            <a:spLocks noGrp="1"/>
          </p:cNvSpPr>
          <p:nvPr>
            <p:ph idx="1"/>
          </p:nvPr>
        </p:nvSpPr>
        <p:spPr/>
        <p:txBody>
          <a:bodyPr/>
          <a:lstStyle/>
          <a:p>
            <a:r>
              <a:rPr lang="en-US" dirty="0" smtClean="0">
                <a:solidFill>
                  <a:schemeClr val="accent2"/>
                </a:solidFill>
              </a:rPr>
              <a:t>Student-centered, inquiry driven</a:t>
            </a:r>
          </a:p>
          <a:p>
            <a:r>
              <a:rPr lang="en-US" dirty="0" smtClean="0">
                <a:solidFill>
                  <a:schemeClr val="accent2"/>
                </a:solidFill>
              </a:rPr>
              <a:t>The steps:</a:t>
            </a:r>
          </a:p>
          <a:p>
            <a:pPr lvl="1"/>
            <a:r>
              <a:rPr lang="en-US" dirty="0" smtClean="0">
                <a:solidFill>
                  <a:schemeClr val="accent2"/>
                </a:solidFill>
              </a:rPr>
              <a:t>Ask questions &amp; define variables</a:t>
            </a:r>
          </a:p>
          <a:p>
            <a:pPr lvl="1"/>
            <a:r>
              <a:rPr lang="en-US" dirty="0" smtClean="0">
                <a:solidFill>
                  <a:schemeClr val="accent2"/>
                </a:solidFill>
              </a:rPr>
              <a:t>Collect data, plot it, and find a mathematical relationship</a:t>
            </a:r>
          </a:p>
          <a:p>
            <a:pPr lvl="1"/>
            <a:r>
              <a:rPr lang="en-US" dirty="0" smtClean="0">
                <a:solidFill>
                  <a:schemeClr val="accent2"/>
                </a:solidFill>
              </a:rPr>
              <a:t>Interpret constants and generalize</a:t>
            </a:r>
          </a:p>
          <a:p>
            <a:pPr lvl="1"/>
            <a:r>
              <a:rPr lang="en-US" dirty="0" smtClean="0">
                <a:solidFill>
                  <a:schemeClr val="accent2"/>
                </a:solidFill>
              </a:rPr>
              <a:t>Test model &amp; refine as necessary until it breaks!!</a:t>
            </a:r>
            <a:endParaRPr lang="en-US" dirty="0">
              <a:solidFill>
                <a:schemeClr val="accent2"/>
              </a:solidFill>
            </a:endParaRPr>
          </a:p>
        </p:txBody>
      </p:sp>
    </p:spTree>
    <p:extLst>
      <p:ext uri="{BB962C8B-B14F-4D97-AF65-F5344CB8AC3E}">
        <p14:creationId xmlns:p14="http://schemas.microsoft.com/office/powerpoint/2010/main" val="1758329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Ask Questions &amp; Define Variables</a:t>
            </a:r>
            <a:endParaRPr lang="en-US" dirty="0">
              <a:solidFill>
                <a:schemeClr val="accent2"/>
              </a:solidFill>
            </a:endParaRPr>
          </a:p>
        </p:txBody>
      </p:sp>
      <p:sp>
        <p:nvSpPr>
          <p:cNvPr id="3" name="Content Placeholder 2"/>
          <p:cNvSpPr>
            <a:spLocks noGrp="1"/>
          </p:cNvSpPr>
          <p:nvPr>
            <p:ph idx="1"/>
          </p:nvPr>
        </p:nvSpPr>
        <p:spPr>
          <a:xfrm>
            <a:off x="838200" y="1825625"/>
            <a:ext cx="10515600" cy="3787384"/>
          </a:xfrm>
        </p:spPr>
        <p:txBody>
          <a:bodyPr/>
          <a:lstStyle/>
          <a:p>
            <a:r>
              <a:rPr lang="en-US" dirty="0" smtClean="0">
                <a:solidFill>
                  <a:schemeClr val="accent2"/>
                </a:solidFill>
              </a:rPr>
              <a:t>BEFORE tackling Newton’s Universal Law of Gravitation, we have already discussed the following:</a:t>
            </a:r>
          </a:p>
          <a:p>
            <a:pPr lvl="1"/>
            <a:r>
              <a:rPr lang="en-US" dirty="0" smtClean="0">
                <a:solidFill>
                  <a:schemeClr val="accent2"/>
                </a:solidFill>
              </a:rPr>
              <a:t>Mass vs. weight, gravitational intensity on Earth is 9.8 N/kg but is different on other planets – NASA videos</a:t>
            </a:r>
          </a:p>
          <a:p>
            <a:pPr lvl="1"/>
            <a:r>
              <a:rPr lang="en-US" dirty="0" smtClean="0">
                <a:solidFill>
                  <a:schemeClr val="accent2"/>
                </a:solidFill>
              </a:rPr>
              <a:t>Objects in free fall near Earth experience a = 9.8 m/s per second, and this is not a coincidence but explained with N2L.</a:t>
            </a:r>
          </a:p>
          <a:p>
            <a:pPr lvl="1"/>
            <a:r>
              <a:rPr lang="en-US" dirty="0" smtClean="0">
                <a:solidFill>
                  <a:schemeClr val="accent2"/>
                </a:solidFill>
              </a:rPr>
              <a:t>Objects undergoing uniform circular motion have nonzero acceleration, and we can calculate the magnitude of the acceleration with a = v</a:t>
            </a:r>
            <a:r>
              <a:rPr lang="en-US" baseline="30000" dirty="0" smtClean="0">
                <a:solidFill>
                  <a:schemeClr val="accent2"/>
                </a:solidFill>
              </a:rPr>
              <a:t>2</a:t>
            </a:r>
            <a:r>
              <a:rPr lang="en-US" dirty="0" smtClean="0">
                <a:solidFill>
                  <a:schemeClr val="accent2"/>
                </a:solidFill>
              </a:rPr>
              <a:t>/r. N2L still applies to acceleration of this type, so we can infer a centrally directed force proportional to the acceleration of such an object.</a:t>
            </a:r>
            <a:endParaRPr lang="en-US" dirty="0">
              <a:solidFill>
                <a:schemeClr val="accent2"/>
              </a:solidFill>
            </a:endParaRPr>
          </a:p>
        </p:txBody>
      </p:sp>
    </p:spTree>
    <p:extLst>
      <p:ext uri="{BB962C8B-B14F-4D97-AF65-F5344CB8AC3E}">
        <p14:creationId xmlns:p14="http://schemas.microsoft.com/office/powerpoint/2010/main" val="1258589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Ask Questions &amp; Define Variables</a:t>
            </a:r>
            <a:endParaRPr lang="en-US" dirty="0">
              <a:solidFill>
                <a:schemeClr val="accent2"/>
              </a:solidFill>
            </a:endParaRPr>
          </a:p>
        </p:txBody>
      </p:sp>
      <p:sp>
        <p:nvSpPr>
          <p:cNvPr id="3" name="Content Placeholder 2"/>
          <p:cNvSpPr>
            <a:spLocks noGrp="1"/>
          </p:cNvSpPr>
          <p:nvPr>
            <p:ph idx="1"/>
          </p:nvPr>
        </p:nvSpPr>
        <p:spPr>
          <a:xfrm>
            <a:off x="838200" y="1825625"/>
            <a:ext cx="10515600" cy="3787384"/>
          </a:xfrm>
        </p:spPr>
        <p:txBody>
          <a:bodyPr/>
          <a:lstStyle/>
          <a:p>
            <a:r>
              <a:rPr lang="en-US" dirty="0" smtClean="0">
                <a:solidFill>
                  <a:schemeClr val="accent2"/>
                </a:solidFill>
              </a:rPr>
              <a:t>Good practice with circular motion: look up orbital characteristics of the ISS and find its acceleration.</a:t>
            </a:r>
          </a:p>
          <a:p>
            <a:pPr lvl="1"/>
            <a:r>
              <a:rPr lang="en-US" dirty="0" smtClean="0">
                <a:solidFill>
                  <a:schemeClr val="accent2"/>
                </a:solidFill>
              </a:rPr>
              <a:t>Wait a minute – it’s only 9.1 m/s per second? I thought “Earth’s Gravity” gave all objects an acceleration of 9.8?</a:t>
            </a:r>
          </a:p>
          <a:p>
            <a:pPr lvl="1"/>
            <a:r>
              <a:rPr lang="en-US" dirty="0" smtClean="0">
                <a:solidFill>
                  <a:schemeClr val="accent2"/>
                </a:solidFill>
              </a:rPr>
              <a:t>What does this mean about the FORCE the ISS is experiencing in its orbit vs. the force it would experience on Earth?</a:t>
            </a:r>
          </a:p>
          <a:p>
            <a:pPr lvl="1"/>
            <a:r>
              <a:rPr lang="en-US" dirty="0" smtClean="0">
                <a:solidFill>
                  <a:schemeClr val="accent2"/>
                </a:solidFill>
              </a:rPr>
              <a:t>What might cause the gravitational intensity to be weaker?</a:t>
            </a:r>
          </a:p>
        </p:txBody>
      </p:sp>
    </p:spTree>
    <p:extLst>
      <p:ext uri="{BB962C8B-B14F-4D97-AF65-F5344CB8AC3E}">
        <p14:creationId xmlns:p14="http://schemas.microsoft.com/office/powerpoint/2010/main" val="170231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Ask Questions &amp; Define Variables</a:t>
            </a:r>
            <a:endParaRPr lang="en-US" dirty="0">
              <a:solidFill>
                <a:schemeClr val="accent2"/>
              </a:solidFill>
            </a:endParaRPr>
          </a:p>
        </p:txBody>
      </p:sp>
      <p:sp>
        <p:nvSpPr>
          <p:cNvPr id="3" name="Content Placeholder 2"/>
          <p:cNvSpPr>
            <a:spLocks noGrp="1"/>
          </p:cNvSpPr>
          <p:nvPr>
            <p:ph idx="1"/>
          </p:nvPr>
        </p:nvSpPr>
        <p:spPr>
          <a:xfrm>
            <a:off x="838200" y="1825625"/>
            <a:ext cx="4198034" cy="3787384"/>
          </a:xfrm>
        </p:spPr>
        <p:txBody>
          <a:bodyPr>
            <a:normAutofit lnSpcReduction="10000"/>
          </a:bodyPr>
          <a:lstStyle/>
          <a:p>
            <a:r>
              <a:rPr lang="en-US" dirty="0" smtClean="0">
                <a:solidFill>
                  <a:schemeClr val="accent2"/>
                </a:solidFill>
              </a:rPr>
              <a:t>We are given the impression that gravitational intensity gets weaker the further we get from a given planet. What kind of GRAPH would show this relationship?</a:t>
            </a:r>
            <a:endParaRPr lang="en-US" dirty="0">
              <a:solidFill>
                <a:schemeClr val="accent2"/>
              </a:solidFill>
            </a:endParaRPr>
          </a:p>
          <a:p>
            <a:r>
              <a:rPr lang="en-US" dirty="0" smtClean="0">
                <a:solidFill>
                  <a:schemeClr val="accent2"/>
                </a:solidFill>
              </a:rPr>
              <a:t>Gravitational Intensity vs. Orbital Radius</a:t>
            </a:r>
          </a:p>
        </p:txBody>
      </p:sp>
      <p:pic>
        <p:nvPicPr>
          <p:cNvPr id="4" name="Picture 3"/>
          <p:cNvPicPr>
            <a:picLocks noChangeAspect="1"/>
          </p:cNvPicPr>
          <p:nvPr/>
        </p:nvPicPr>
        <p:blipFill>
          <a:blip r:embed="rId2"/>
          <a:stretch>
            <a:fillRect/>
          </a:stretch>
        </p:blipFill>
        <p:spPr>
          <a:xfrm>
            <a:off x="5036234" y="1628579"/>
            <a:ext cx="6734175" cy="4181475"/>
          </a:xfrm>
          <a:prstGeom prst="rect">
            <a:avLst/>
          </a:prstGeom>
        </p:spPr>
      </p:pic>
    </p:spTree>
    <p:extLst>
      <p:ext uri="{BB962C8B-B14F-4D97-AF65-F5344CB8AC3E}">
        <p14:creationId xmlns:p14="http://schemas.microsoft.com/office/powerpoint/2010/main" val="4096851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TotalTime>
  <Words>1167</Words>
  <Application>Microsoft Office PowerPoint</Application>
  <PresentationFormat>Widescreen</PresentationFormat>
  <Paragraphs>84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Modeling Newton’s Universal Law of Gravitation</vt:lpstr>
      <vt:lpstr>Goals</vt:lpstr>
      <vt:lpstr>NGSS Framework</vt:lpstr>
      <vt:lpstr>NGSS Framework</vt:lpstr>
      <vt:lpstr>NGSS Framework</vt:lpstr>
      <vt:lpstr>Modeling Pedagogy – modelinginstruction.org</vt:lpstr>
      <vt:lpstr>Ask Questions &amp; Define Variables</vt:lpstr>
      <vt:lpstr>Ask Questions &amp; Define Variables</vt:lpstr>
      <vt:lpstr>Ask Questions &amp; Define Variables</vt:lpstr>
      <vt:lpstr>Collect Data, Plot It, and Model</vt:lpstr>
      <vt:lpstr>Collect Data, Plot It, and Model</vt:lpstr>
      <vt:lpstr>Collect Data, Plot It, and Model</vt:lpstr>
      <vt:lpstr>Interpret Constants and Generalize</vt:lpstr>
      <vt:lpstr>Test Model</vt:lpstr>
      <vt:lpstr>Did we address our NGSS Framework?</vt:lpstr>
      <vt:lpstr>NGSS Framework</vt:lpstr>
      <vt:lpstr>NGSS Framework</vt:lpstr>
      <vt:lpstr>Known Issues With This Sequence</vt:lpstr>
      <vt:lpstr>Very Many Thanks To:</vt:lpstr>
    </vt:vector>
  </TitlesOfParts>
  <Company>Weston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Newton’s Universal Law of Gravitation</dc:title>
  <dc:creator>Lucas Walker</dc:creator>
  <cp:lastModifiedBy>Lucas Walker</cp:lastModifiedBy>
  <cp:revision>12</cp:revision>
  <dcterms:created xsi:type="dcterms:W3CDTF">2017-07-20T14:05:04Z</dcterms:created>
  <dcterms:modified xsi:type="dcterms:W3CDTF">2017-07-26T14:28:08Z</dcterms:modified>
</cp:coreProperties>
</file>